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7"/>
  </p:notesMasterIdLst>
  <p:sldIdLst>
    <p:sldId id="263" r:id="rId2"/>
    <p:sldId id="264" r:id="rId3"/>
    <p:sldId id="265" r:id="rId4"/>
    <p:sldId id="266" r:id="rId5"/>
    <p:sldId id="267" r:id="rId6"/>
  </p:sldIdLst>
  <p:sldSz cx="9144000" cy="5143500" type="screen16x9"/>
  <p:notesSz cx="6858000" cy="9144000"/>
  <p:embeddedFontLst>
    <p:embeddedFont>
      <p:font typeface="DM Sans" pitchFamily="2" charset="0"/>
      <p:regular r:id="rId8"/>
      <p:bold r:id="rId9"/>
      <p:italic r:id="rId10"/>
      <p:boldItalic r:id="rId11"/>
    </p:embeddedFont>
    <p:embeddedFont>
      <p:font typeface="Helvetica Neue Light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3">
          <p15:clr>
            <a:srgbClr val="A4A3A4"/>
          </p15:clr>
        </p15:guide>
        <p15:guide id="2" pos="288">
          <p15:clr>
            <a:srgbClr val="A4A3A4"/>
          </p15:clr>
        </p15:guide>
        <p15:guide id="3" pos="5459">
          <p15:clr>
            <a:srgbClr val="9AA0A6"/>
          </p15:clr>
        </p15:guide>
        <p15:guide id="4" orient="horz" pos="289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283"/>
        <p:guide pos="288"/>
        <p:guide pos="5459"/>
        <p:guide orient="horz" pos="2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55a4ff4588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g155a4ff4588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Editar: número y nombre de clase donde se plantea el tercer desafío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c2d556641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g1c2d556641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desafíos entregables.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c2d556641e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c2d556641e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c2d556641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g1c2d556641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Desarrollo de un desafío entregable.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c2d556641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g1c2d556641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Desarrollo de un desafío entregable.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5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 1">
  <p:cSld name="TITLE_3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9" name="Google Shape;209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10" name="Google Shape;210;p6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8">
  <p:cSld name="TITLE_AND_BODY_8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4" name="Google Shape;214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9">
  <p:cSld name="TITLE_AND_BODY_9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6" name="Google Shape;186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87" name="Google Shape;187;p5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57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5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6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6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6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6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93D68B-7E23-0326-B44E-FCD2ADB6529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4739640"/>
            <a:ext cx="2822575" cy="2133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AR" sz="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***Este documento está clasificado como PUBLICO por TELEFÓNICA.
***This document is classified as PUBLIC by TELEFÓNICA.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5" r:id="rId5"/>
    <p:sldLayoutId id="2147483706" r:id="rId6"/>
    <p:sldLayoutId id="2147483707" r:id="rId7"/>
    <p:sldLayoutId id="2147483708" r:id="rId8"/>
    <p:sldLayoutId id="2147483710" r:id="rId9"/>
    <p:sldLayoutId id="2147483711" r:id="rId10"/>
    <p:sldLayoutId id="2147483712" r:id="rId11"/>
    <p:sldLayoutId id="214748371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google.com/document/d/1t--s1L7rv9cg5GENOveul9sHM6LcSclkIC1UWYU3TKs/edit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6"/>
          <p:cNvSpPr txBox="1"/>
          <p:nvPr/>
        </p:nvSpPr>
        <p:spPr>
          <a:xfrm>
            <a:off x="1461300" y="20499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Logging</a:t>
            </a:r>
            <a:r>
              <a:rPr lang="es-419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endParaRPr sz="4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performance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3" name="Google Shape;423;p76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MÓDULO III - CLASE 34 </a:t>
            </a:r>
            <a:endParaRPr sz="16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77"/>
          <p:cNvGrpSpPr/>
          <p:nvPr/>
        </p:nvGrpSpPr>
        <p:grpSpPr>
          <a:xfrm>
            <a:off x="4202558" y="994173"/>
            <a:ext cx="738900" cy="738900"/>
            <a:chOff x="3137108" y="2467173"/>
            <a:chExt cx="738900" cy="738900"/>
          </a:xfrm>
        </p:grpSpPr>
        <p:sp>
          <p:nvSpPr>
            <p:cNvPr id="429" name="Google Shape;429;p77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0" name="Google Shape;430;p77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1" name="Google Shape;431;p77"/>
          <p:cNvSpPr txBox="1"/>
          <p:nvPr/>
        </p:nvSpPr>
        <p:spPr>
          <a:xfrm>
            <a:off x="1461300" y="220862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Implementación de logger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8"/>
          <p:cNvSpPr txBox="1"/>
          <p:nvPr/>
        </p:nvSpPr>
        <p:spPr>
          <a:xfrm>
            <a:off x="378200" y="745300"/>
            <a:ext cx="39486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 b="1">
                <a:latin typeface="DM Sans"/>
                <a:ea typeface="DM Sans"/>
                <a:cs typeface="DM Sans"/>
                <a:sym typeface="DM Sans"/>
              </a:rPr>
              <a:t>Recordemos…</a:t>
            </a:r>
            <a:endParaRPr sz="400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7" name="Google Shape;437;p78"/>
          <p:cNvSpPr txBox="1"/>
          <p:nvPr/>
        </p:nvSpPr>
        <p:spPr>
          <a:xfrm>
            <a:off x="406125" y="2701350"/>
            <a:ext cx="239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>
                <a:latin typeface="DM Sans"/>
                <a:ea typeface="DM Sans"/>
                <a:cs typeface="DM Sans"/>
                <a:sym typeface="DM Sans"/>
              </a:rPr>
              <a:t>Basado en el entregable de la clase 32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38" name="Google Shape;43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250" y="1273263"/>
            <a:ext cx="1964050" cy="281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78"/>
          <p:cNvSpPr txBox="1"/>
          <p:nvPr/>
        </p:nvSpPr>
        <p:spPr>
          <a:xfrm>
            <a:off x="3261250" y="2291750"/>
            <a:ext cx="294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latin typeface="DM Sans"/>
                <a:ea typeface="DM Sans"/>
                <a:cs typeface="DM Sans"/>
                <a:sym typeface="DM Sans"/>
              </a:rPr>
              <a:t>Realizamos un servicio de mocking 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0" name="Google Shape;440;p78"/>
          <p:cNvSpPr txBox="1"/>
          <p:nvPr/>
        </p:nvSpPr>
        <p:spPr>
          <a:xfrm>
            <a:off x="3261250" y="3238350"/>
            <a:ext cx="2940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latin typeface="DM Sans"/>
                <a:ea typeface="DM Sans"/>
                <a:cs typeface="DM Sans"/>
                <a:sym typeface="DM Sans"/>
              </a:rPr>
              <a:t>Realizamos además las primeras modificaciones de modificación de nuestros servidor. 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441" name="Google Shape;441;p78"/>
          <p:cNvCxnSpPr>
            <a:stCxn id="437" idx="3"/>
            <a:endCxn id="439" idx="1"/>
          </p:cNvCxnSpPr>
          <p:nvPr/>
        </p:nvCxnSpPr>
        <p:spPr>
          <a:xfrm rot="10800000" flipH="1">
            <a:off x="2798625" y="2484150"/>
            <a:ext cx="462600" cy="525000"/>
          </a:xfrm>
          <a:prstGeom prst="straightConnector1">
            <a:avLst/>
          </a:prstGeom>
          <a:noFill/>
          <a:ln w="9525" cap="flat" cmpd="sng">
            <a:solidFill>
              <a:srgbClr val="83AEF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2" name="Google Shape;442;p78"/>
          <p:cNvCxnSpPr>
            <a:stCxn id="437" idx="3"/>
            <a:endCxn id="440" idx="1"/>
          </p:cNvCxnSpPr>
          <p:nvPr/>
        </p:nvCxnSpPr>
        <p:spPr>
          <a:xfrm>
            <a:off x="2798625" y="3009150"/>
            <a:ext cx="462600" cy="621900"/>
          </a:xfrm>
          <a:prstGeom prst="straightConnector1">
            <a:avLst/>
          </a:prstGeom>
          <a:noFill/>
          <a:ln w="9525" cap="flat" cmpd="sng">
            <a:solidFill>
              <a:srgbClr val="83AEF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3" name="Google Shape;443;p78"/>
          <p:cNvSpPr txBox="1"/>
          <p:nvPr/>
        </p:nvSpPr>
        <p:spPr>
          <a:xfrm>
            <a:off x="406125" y="4283900"/>
            <a:ext cx="5863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 b="1">
                <a:latin typeface="DM Sans"/>
                <a:ea typeface="DM Sans"/>
                <a:cs typeface="DM Sans"/>
                <a:sym typeface="DM Sans"/>
              </a:rPr>
              <a:t>Ahora…</a:t>
            </a:r>
            <a:r>
              <a:rPr lang="es-419" sz="1300">
                <a:latin typeface="DM Sans"/>
                <a:ea typeface="DM Sans"/>
                <a:cs typeface="DM Sans"/>
                <a:sym typeface="DM Sans"/>
              </a:rPr>
              <a:t> Agregaremos un logger para tener mejores registros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44" name="Google Shape;44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79"/>
          <p:cNvGrpSpPr/>
          <p:nvPr/>
        </p:nvGrpSpPr>
        <p:grpSpPr>
          <a:xfrm>
            <a:off x="457346" y="468198"/>
            <a:ext cx="431074" cy="431074"/>
            <a:chOff x="3137108" y="2467173"/>
            <a:chExt cx="738900" cy="738900"/>
          </a:xfrm>
        </p:grpSpPr>
        <p:sp>
          <p:nvSpPr>
            <p:cNvPr id="450" name="Google Shape;450;p79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1" name="Google Shape;451;p79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2" name="Google Shape;452;p79"/>
          <p:cNvSpPr txBox="1"/>
          <p:nvPr/>
        </p:nvSpPr>
        <p:spPr>
          <a:xfrm>
            <a:off x="412952" y="1820650"/>
            <a:ext cx="3834600" cy="30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sz="135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Basado en nuestro proyecto principal, implementar un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logger</a:t>
            </a:r>
            <a:endParaRPr sz="1350" b="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sz="135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Primero, definir un sistema de niveles que tenga la siguiente prioridad (de menor a mayor):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50" b="1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debug</a:t>
            </a:r>
            <a:r>
              <a:rPr lang="es-419" sz="1150" b="1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, http, </a:t>
            </a:r>
            <a:r>
              <a:rPr lang="es-419" sz="1150" b="1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info</a:t>
            </a:r>
            <a:r>
              <a:rPr lang="es-419" sz="1150" b="1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s-419" sz="1150" b="1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warning</a:t>
            </a:r>
            <a:r>
              <a:rPr lang="es-419" sz="1150" b="1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, error, fatal</a:t>
            </a:r>
            <a:endParaRPr sz="1150" b="1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Después implementar un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logger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para desarrollo y un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logger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para producción, el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logger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de desarrollo deberá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loggear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a partir del nivel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debug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, sólo en consola</a:t>
            </a:r>
            <a:endParaRPr sz="1350" b="0" i="0" u="sng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3" name="Google Shape;453;p79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Implementación de logger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54" name="Google Shape;454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9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ENTREGABLE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6" name="Google Shape;456;p79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9DF4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79"/>
          <p:cNvSpPr txBox="1"/>
          <p:nvPr/>
        </p:nvSpPr>
        <p:spPr>
          <a:xfrm>
            <a:off x="4724550" y="1820650"/>
            <a:ext cx="3834600" cy="3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Sin embargo, el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logger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del entorno productivo debería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loggear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sólo a partir de nivel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info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Además, el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logger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deberá enviar en un transporte de archivos a partir del nivel de error en un nombre “errors.log”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Agregar logs de valor alto en los puntos importantes de tu servidor (errores, advertencias,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etc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) y modificar los </a:t>
            </a:r>
            <a:r>
              <a:rPr lang="es-419" sz="1350" b="1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console.log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() habituales que tenemos para que muestren todo a partir de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winston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Crear un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endpoint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/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loggerTest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que permita probar todos los logs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80"/>
          <p:cNvGrpSpPr/>
          <p:nvPr/>
        </p:nvGrpSpPr>
        <p:grpSpPr>
          <a:xfrm>
            <a:off x="457346" y="468198"/>
            <a:ext cx="431074" cy="431074"/>
            <a:chOff x="3137108" y="2467173"/>
            <a:chExt cx="738900" cy="738900"/>
          </a:xfrm>
        </p:grpSpPr>
        <p:sp>
          <p:nvSpPr>
            <p:cNvPr id="463" name="Google Shape;463;p80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4" name="Google Shape;464;p80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5" name="Google Shape;465;p80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Implementación de logger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66" name="Google Shape;466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80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ENTREGABLE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8" name="Google Shape;468;p80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9DF4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80"/>
          <p:cNvSpPr txBox="1"/>
          <p:nvPr/>
        </p:nvSpPr>
        <p:spPr>
          <a:xfrm>
            <a:off x="457350" y="2003025"/>
            <a:ext cx="3834600" cy="29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Formato</a:t>
            </a:r>
            <a:endParaRPr sz="135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link al repositorio de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Github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con el proyecto sin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node_modules</a:t>
            </a:r>
            <a:endParaRPr sz="1350" b="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sz="135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Puedes revisar el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testing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del entregable </a:t>
            </a:r>
            <a:r>
              <a:rPr lang="es-419" sz="1350" b="1" u="sng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Aquí</a:t>
            </a:r>
            <a:endParaRPr sz="1350" b="1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La ruta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loggerTest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es muy importante para que tu entrega pueda ser calificada de manera rápida y eficiente. ¡No olvides colocarla!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291</Words>
  <Application>Microsoft Office PowerPoint</Application>
  <PresentationFormat>Presentación en pantalla (16:9)</PresentationFormat>
  <Paragraphs>40</Paragraphs>
  <Slides>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DM Sans</vt:lpstr>
      <vt:lpstr>Arial</vt:lpstr>
      <vt:lpstr>Helvetica Neue Light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CHALL</dc:creator>
  <cp:lastModifiedBy>Hall, Carlos Alberto</cp:lastModifiedBy>
  <cp:revision>3</cp:revision>
  <dcterms:modified xsi:type="dcterms:W3CDTF">2023-09-25T22:02:13Z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65bd4d2-aa7c-445f-9ef8-222ebb1d2b43_Enabled">
    <vt:lpwstr>true</vt:lpwstr>
  </property>
  <property fmtid="{D5CDD505-2E9C-101B-9397-08002B2CF9AE}" pid="3" name="MSIP_Label_e65bd4d2-aa7c-445f-9ef8-222ebb1d2b43_SetDate">
    <vt:lpwstr>2023-09-25T15:55:22Z</vt:lpwstr>
  </property>
  <property fmtid="{D5CDD505-2E9C-101B-9397-08002B2CF9AE}" pid="4" name="MSIP_Label_e65bd4d2-aa7c-445f-9ef8-222ebb1d2b43_Method">
    <vt:lpwstr>Privileged</vt:lpwstr>
  </property>
  <property fmtid="{D5CDD505-2E9C-101B-9397-08002B2CF9AE}" pid="5" name="MSIP_Label_e65bd4d2-aa7c-445f-9ef8-222ebb1d2b43_Name">
    <vt:lpwstr>e65bd4d2-aa7c-445f-9ef8-222ebb1d2b43</vt:lpwstr>
  </property>
  <property fmtid="{D5CDD505-2E9C-101B-9397-08002B2CF9AE}" pid="6" name="MSIP_Label_e65bd4d2-aa7c-445f-9ef8-222ebb1d2b43_SiteId">
    <vt:lpwstr>9744600e-3e04-492e-baa1-25ec245c6f10</vt:lpwstr>
  </property>
  <property fmtid="{D5CDD505-2E9C-101B-9397-08002B2CF9AE}" pid="7" name="MSIP_Label_e65bd4d2-aa7c-445f-9ef8-222ebb1d2b43_ActionId">
    <vt:lpwstr>cf30a20d-eeeb-4da4-a1c0-79ea43d48e83</vt:lpwstr>
  </property>
  <property fmtid="{D5CDD505-2E9C-101B-9397-08002B2CF9AE}" pid="8" name="MSIP_Label_e65bd4d2-aa7c-445f-9ef8-222ebb1d2b43_ContentBits">
    <vt:lpwstr>2</vt:lpwstr>
  </property>
  <property fmtid="{D5CDD505-2E9C-101B-9397-08002B2CF9AE}" pid="9" name="ClassificationContentMarkingFooterLocations">
    <vt:lpwstr>Coder:3</vt:lpwstr>
  </property>
  <property fmtid="{D5CDD505-2E9C-101B-9397-08002B2CF9AE}" pid="10" name="ClassificationContentMarkingFooterText">
    <vt:lpwstr>***Este documento está clasificado como PUBLICO por TELEFÓNICA.
***This document is classified as PUBLIC by TELEFÓNICA.</vt:lpwstr>
  </property>
</Properties>
</file>